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01" autoAdjust="0"/>
    <p:restoredTop sz="94660"/>
  </p:normalViewPr>
  <p:slideViewPr>
    <p:cSldViewPr snapToGrid="0">
      <p:cViewPr>
        <p:scale>
          <a:sx n="71" d="100"/>
          <a:sy n="71" d="100"/>
        </p:scale>
        <p:origin x="-1368" y="-4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9901" y="2895600"/>
            <a:ext cx="6096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12192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12192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0E13AABF-5DC9-40D7-B7FB-963F230DCF29}" type="datetimeFigureOut">
              <a:rPr lang="en-US" smtClean="0"/>
              <a:t>3/10/2014</a:t>
            </a:fld>
            <a:endParaRPr lang="en-US"/>
          </a:p>
        </p:txBody>
      </p:sp>
      <p:sp>
        <p:nvSpPr>
          <p:cNvPr id="23" name="Slide Number Placeholder 22"/>
          <p:cNvSpPr>
            <a:spLocks noGrp="1"/>
          </p:cNvSpPr>
          <p:nvPr>
            <p:ph type="sldNum" sz="quarter" idx="11"/>
          </p:nvPr>
        </p:nvSpPr>
        <p:spPr/>
        <p:txBody>
          <a:bodyPr/>
          <a:lstStyle/>
          <a:p>
            <a:fld id="{816732F0-3218-4D3E-B21C-44B317BAC095}"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469901" y="457201"/>
            <a:ext cx="1024128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13AABF-5DC9-40D7-B7FB-963F230DCF29}" type="datetimeFigureOut">
              <a:rPr lang="en-US" smtClean="0"/>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732F0-3218-4D3E-B21C-44B317BAC0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13AABF-5DC9-40D7-B7FB-963F230DCF29}" type="datetimeFigureOut">
              <a:rPr lang="en-US" smtClean="0"/>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732F0-3218-4D3E-B21C-44B317BAC09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469901" y="1463040"/>
            <a:ext cx="1024128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0E13AABF-5DC9-40D7-B7FB-963F230DCF29}" type="datetimeFigureOut">
              <a:rPr lang="en-US" smtClean="0"/>
              <a:t>3/10/2014</a:t>
            </a:fld>
            <a:endParaRPr lang="en-US"/>
          </a:p>
        </p:txBody>
      </p:sp>
      <p:sp>
        <p:nvSpPr>
          <p:cNvPr id="19" name="Slide Number Placeholder 18"/>
          <p:cNvSpPr>
            <a:spLocks noGrp="1"/>
          </p:cNvSpPr>
          <p:nvPr>
            <p:ph type="sldNum" sz="quarter" idx="15"/>
          </p:nvPr>
        </p:nvSpPr>
        <p:spPr/>
        <p:txBody>
          <a:bodyPr/>
          <a:lstStyle/>
          <a:p>
            <a:fld id="{816732F0-3218-4D3E-B21C-44B317BAC095}"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469901" y="4003302"/>
            <a:ext cx="6096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0E13AABF-5DC9-40D7-B7FB-963F230DCF29}" type="datetimeFigureOut">
              <a:rPr lang="en-US" smtClean="0"/>
              <a:t>3/10/2014</a:t>
            </a:fld>
            <a:endParaRPr lang="en-US"/>
          </a:p>
        </p:txBody>
      </p:sp>
      <p:sp>
        <p:nvSpPr>
          <p:cNvPr id="20" name="Slide Number Placeholder 19"/>
          <p:cNvSpPr>
            <a:spLocks noGrp="1"/>
          </p:cNvSpPr>
          <p:nvPr>
            <p:ph type="sldNum" sz="quarter" idx="11"/>
          </p:nvPr>
        </p:nvSpPr>
        <p:spPr/>
        <p:txBody>
          <a:bodyPr/>
          <a:lstStyle/>
          <a:p>
            <a:fld id="{816732F0-3218-4D3E-B21C-44B317BAC095}"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12192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5919" y="1828800"/>
            <a:ext cx="12192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472488" y="1990078"/>
            <a:ext cx="11253216"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6534912" y="1463040"/>
            <a:ext cx="51816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469901" y="1463040"/>
            <a:ext cx="51816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0E13AABF-5DC9-40D7-B7FB-963F230DCF29}" type="datetimeFigureOut">
              <a:rPr lang="en-US" smtClean="0"/>
              <a:t>3/10/2014</a:t>
            </a:fld>
            <a:endParaRPr lang="en-US"/>
          </a:p>
        </p:txBody>
      </p:sp>
      <p:sp>
        <p:nvSpPr>
          <p:cNvPr id="25" name="Slide Number Placeholder 24"/>
          <p:cNvSpPr>
            <a:spLocks noGrp="1"/>
          </p:cNvSpPr>
          <p:nvPr>
            <p:ph type="sldNum" sz="quarter" idx="16"/>
          </p:nvPr>
        </p:nvSpPr>
        <p:spPr/>
        <p:txBody>
          <a:bodyPr/>
          <a:lstStyle/>
          <a:p>
            <a:fld id="{816732F0-3218-4D3E-B21C-44B317BAC095}"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469901" y="1463041"/>
            <a:ext cx="51816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6534151" y="1463041"/>
            <a:ext cx="51816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6534151" y="2011680"/>
            <a:ext cx="51816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469901" y="2011680"/>
            <a:ext cx="51816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0E13AABF-5DC9-40D7-B7FB-963F230DCF29}" type="datetimeFigureOut">
              <a:rPr lang="en-US" smtClean="0"/>
              <a:t>3/10/2014</a:t>
            </a:fld>
            <a:endParaRPr lang="en-US"/>
          </a:p>
        </p:txBody>
      </p:sp>
      <p:sp>
        <p:nvSpPr>
          <p:cNvPr id="24" name="Slide Number Placeholder 23"/>
          <p:cNvSpPr>
            <a:spLocks noGrp="1"/>
          </p:cNvSpPr>
          <p:nvPr>
            <p:ph type="sldNum" sz="quarter" idx="17"/>
          </p:nvPr>
        </p:nvSpPr>
        <p:spPr/>
        <p:txBody>
          <a:bodyPr/>
          <a:lstStyle/>
          <a:p>
            <a:fld id="{816732F0-3218-4D3E-B21C-44B317BAC095}"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0E13AABF-5DC9-40D7-B7FB-963F230DCF29}" type="datetimeFigureOut">
              <a:rPr lang="en-US" smtClean="0"/>
              <a:t>3/10/2014</a:t>
            </a:fld>
            <a:endParaRPr lang="en-US"/>
          </a:p>
        </p:txBody>
      </p:sp>
      <p:sp>
        <p:nvSpPr>
          <p:cNvPr id="14" name="Slide Number Placeholder 13"/>
          <p:cNvSpPr>
            <a:spLocks noGrp="1"/>
          </p:cNvSpPr>
          <p:nvPr>
            <p:ph type="sldNum" sz="quarter" idx="11"/>
          </p:nvPr>
        </p:nvSpPr>
        <p:spPr/>
        <p:txBody>
          <a:bodyPr/>
          <a:lstStyle/>
          <a:p>
            <a:fld id="{816732F0-3218-4D3E-B21C-44B317BAC095}"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0E13AABF-5DC9-40D7-B7FB-963F230DCF29}" type="datetimeFigureOut">
              <a:rPr lang="en-US" smtClean="0"/>
              <a:t>3/10/2014</a:t>
            </a:fld>
            <a:endParaRPr lang="en-US"/>
          </a:p>
        </p:txBody>
      </p:sp>
      <p:sp>
        <p:nvSpPr>
          <p:cNvPr id="12" name="Slide Number Placeholder 11"/>
          <p:cNvSpPr>
            <a:spLocks noGrp="1"/>
          </p:cNvSpPr>
          <p:nvPr>
            <p:ph type="sldNum" sz="quarter" idx="11"/>
          </p:nvPr>
        </p:nvSpPr>
        <p:spPr/>
        <p:txBody>
          <a:bodyPr/>
          <a:lstStyle/>
          <a:p>
            <a:fld id="{816732F0-3218-4D3E-B21C-44B317BAC095}"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12192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12192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469902" y="1463040"/>
            <a:ext cx="4508500"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5473700" y="1463040"/>
            <a:ext cx="6242051"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0E13AABF-5DC9-40D7-B7FB-963F230DCF29}" type="datetimeFigureOut">
              <a:rPr lang="en-US" smtClean="0"/>
              <a:t>3/10/2014</a:t>
            </a:fld>
            <a:endParaRPr lang="en-US"/>
          </a:p>
        </p:txBody>
      </p:sp>
      <p:sp>
        <p:nvSpPr>
          <p:cNvPr id="18" name="Slide Number Placeholder 17"/>
          <p:cNvSpPr>
            <a:spLocks noGrp="1"/>
          </p:cNvSpPr>
          <p:nvPr>
            <p:ph type="sldNum" sz="quarter" idx="16"/>
          </p:nvPr>
        </p:nvSpPr>
        <p:spPr/>
        <p:txBody>
          <a:bodyPr/>
          <a:lstStyle/>
          <a:p>
            <a:fld id="{816732F0-3218-4D3E-B21C-44B317BAC095}"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972299" y="0"/>
            <a:ext cx="5219700"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469901" y="1600200"/>
            <a:ext cx="6096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12192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12192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469900" y="275208"/>
            <a:ext cx="6096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0E13AABF-5DC9-40D7-B7FB-963F230DCF29}" type="datetimeFigureOut">
              <a:rPr lang="en-US" smtClean="0"/>
              <a:t>3/10/2014</a:t>
            </a:fld>
            <a:endParaRPr lang="en-US"/>
          </a:p>
        </p:txBody>
      </p:sp>
      <p:sp>
        <p:nvSpPr>
          <p:cNvPr id="20" name="Slide Number Placeholder 19"/>
          <p:cNvSpPr>
            <a:spLocks noGrp="1"/>
          </p:cNvSpPr>
          <p:nvPr>
            <p:ph type="sldNum" sz="quarter" idx="15"/>
          </p:nvPr>
        </p:nvSpPr>
        <p:spPr/>
        <p:txBody>
          <a:bodyPr/>
          <a:lstStyle/>
          <a:p>
            <a:fld id="{816732F0-3218-4D3E-B21C-44B317BAC095}"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9901" y="228600"/>
            <a:ext cx="1024128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69901" y="1463040"/>
            <a:ext cx="1024128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69901" y="6543676"/>
            <a:ext cx="195580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0E13AABF-5DC9-40D7-B7FB-963F230DCF29}" type="datetimeFigureOut">
              <a:rPr lang="en-US" smtClean="0"/>
              <a:t>3/10/2014</a:t>
            </a:fld>
            <a:endParaRPr lang="en-US"/>
          </a:p>
        </p:txBody>
      </p:sp>
      <p:sp>
        <p:nvSpPr>
          <p:cNvPr id="5" name="Footer Placeholder 4"/>
          <p:cNvSpPr>
            <a:spLocks noGrp="1"/>
          </p:cNvSpPr>
          <p:nvPr>
            <p:ph type="ftr" sz="quarter" idx="3"/>
          </p:nvPr>
        </p:nvSpPr>
        <p:spPr>
          <a:xfrm>
            <a:off x="2412999" y="6543676"/>
            <a:ext cx="5448300"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10515600" y="6543676"/>
            <a:ext cx="11684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816732F0-3218-4D3E-B21C-44B317BAC09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44353" y="6163235"/>
            <a:ext cx="2084294" cy="546847"/>
          </a:xfrm>
        </p:spPr>
        <p:txBody>
          <a:bodyPr/>
          <a:lstStyle/>
          <a:p>
            <a:r>
              <a:rPr lang="en-US" dirty="0" smtClean="0"/>
              <a:t>Sylena </a:t>
            </a:r>
            <a:r>
              <a:rPr lang="en-US" dirty="0" smtClean="0"/>
              <a:t> </a:t>
            </a:r>
            <a:r>
              <a:rPr lang="en-US" dirty="0" smtClean="0"/>
              <a:t>&amp; </a:t>
            </a:r>
            <a:r>
              <a:rPr lang="en-US" dirty="0" err="1" smtClean="0"/>
              <a:t>Caley</a:t>
            </a:r>
            <a:r>
              <a:rPr lang="en-US" dirty="0" smtClean="0"/>
              <a:t> </a:t>
            </a:r>
            <a:endParaRPr lang="en-US" dirty="0"/>
          </a:p>
        </p:txBody>
      </p:sp>
      <p:sp>
        <p:nvSpPr>
          <p:cNvPr id="2" name="Title 1"/>
          <p:cNvSpPr>
            <a:spLocks noGrp="1"/>
          </p:cNvSpPr>
          <p:nvPr>
            <p:ph type="title"/>
          </p:nvPr>
        </p:nvSpPr>
        <p:spPr>
          <a:xfrm>
            <a:off x="779183" y="1116106"/>
            <a:ext cx="6522570" cy="2245659"/>
          </a:xfrm>
        </p:spPr>
        <p:txBody>
          <a:bodyPr>
            <a:normAutofit/>
          </a:bodyPr>
          <a:lstStyle/>
          <a:p>
            <a:r>
              <a:rPr lang="en-US" dirty="0" smtClean="0"/>
              <a:t>Picturing the </a:t>
            </a:r>
            <a:br>
              <a:rPr lang="en-US" dirty="0" smtClean="0"/>
            </a:br>
            <a:r>
              <a:rPr lang="en-US" dirty="0"/>
              <a:t>	</a:t>
            </a:r>
            <a:r>
              <a:rPr lang="en-US" dirty="0" smtClean="0"/>
              <a:t>Progressive Era </a:t>
            </a:r>
            <a:endParaRPr lang="en-US" dirty="0"/>
          </a:p>
        </p:txBody>
      </p:sp>
    </p:spTree>
    <p:extLst>
      <p:ext uri="{BB962C8B-B14F-4D97-AF65-F5344CB8AC3E}">
        <p14:creationId xmlns:p14="http://schemas.microsoft.com/office/powerpoint/2010/main" val="2358814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059706" y="616509"/>
            <a:ext cx="4268242" cy="5619854"/>
          </a:xfrm>
          <a:prstGeom prst="rect">
            <a:avLst/>
          </a:prstGeom>
          <a:ln w="228600" cap="sq" cmpd="thickThin">
            <a:solidFill>
              <a:srgbClr val="000000"/>
            </a:solidFill>
            <a:prstDash val="solid"/>
            <a:miter lim="800000"/>
          </a:ln>
          <a:effectLst>
            <a:innerShdw blurRad="76200">
              <a:srgbClr val="000000"/>
            </a:innerShdw>
          </a:effectLst>
        </p:spPr>
      </p:pic>
      <p:sp>
        <p:nvSpPr>
          <p:cNvPr id="2" name="Title 1"/>
          <p:cNvSpPr>
            <a:spLocks noGrp="1"/>
          </p:cNvSpPr>
          <p:nvPr>
            <p:ph type="title"/>
          </p:nvPr>
        </p:nvSpPr>
        <p:spPr>
          <a:xfrm>
            <a:off x="1478803" y="147918"/>
            <a:ext cx="3860052" cy="1066800"/>
          </a:xfrm>
        </p:spPr>
        <p:txBody>
          <a:bodyPr/>
          <a:lstStyle/>
          <a:p>
            <a:r>
              <a:rPr lang="en-US" dirty="0" smtClean="0">
                <a:solidFill>
                  <a:srgbClr val="00B0F0"/>
                </a:solidFill>
                <a:latin typeface="Andalus" panose="02020603050405020304" pitchFamily="18" charset="-78"/>
                <a:cs typeface="Andalus" panose="02020603050405020304" pitchFamily="18" charset="-78"/>
              </a:rPr>
              <a:t>Political Reform</a:t>
            </a:r>
            <a:r>
              <a:rPr lang="en-US" dirty="0" smtClean="0">
                <a:latin typeface="Andalus" panose="02020603050405020304" pitchFamily="18" charset="-78"/>
                <a:cs typeface="Andalus" panose="02020603050405020304" pitchFamily="18" charset="-78"/>
              </a:rPr>
              <a:t>	</a:t>
            </a:r>
            <a:endParaRPr lang="en-US" dirty="0">
              <a:latin typeface="Andalus" panose="02020603050405020304" pitchFamily="18" charset="-78"/>
              <a:cs typeface="Andalus" panose="02020603050405020304" pitchFamily="18" charset="-78"/>
            </a:endParaRPr>
          </a:p>
        </p:txBody>
      </p:sp>
      <p:sp>
        <p:nvSpPr>
          <p:cNvPr id="7" name="Rectangle 6"/>
          <p:cNvSpPr/>
          <p:nvPr/>
        </p:nvSpPr>
        <p:spPr>
          <a:xfrm>
            <a:off x="6853518" y="6500804"/>
            <a:ext cx="4737847" cy="276999"/>
          </a:xfrm>
          <a:prstGeom prst="rect">
            <a:avLst/>
          </a:prstGeom>
        </p:spPr>
        <p:txBody>
          <a:bodyPr wrap="square">
            <a:spAutoFit/>
          </a:bodyPr>
          <a:lstStyle/>
          <a:p>
            <a:r>
              <a:rPr lang="en-US" sz="1200" dirty="0"/>
              <a:t>http://museumca.org/picturethis/pictures/poster-roosevelt-and-johnson</a:t>
            </a:r>
          </a:p>
        </p:txBody>
      </p:sp>
      <p:sp>
        <p:nvSpPr>
          <p:cNvPr id="9" name="TextBox 8"/>
          <p:cNvSpPr txBox="1"/>
          <p:nvPr/>
        </p:nvSpPr>
        <p:spPr>
          <a:xfrm>
            <a:off x="645459" y="1145492"/>
            <a:ext cx="5526741" cy="5632311"/>
          </a:xfrm>
          <a:prstGeom prst="rect">
            <a:avLst/>
          </a:prstGeom>
          <a:noFill/>
        </p:spPr>
        <p:txBody>
          <a:bodyPr wrap="square" rtlCol="0">
            <a:spAutoFit/>
          </a:bodyPr>
          <a:lstStyle/>
          <a:p>
            <a:pPr marL="285750" indent="-285750">
              <a:buFont typeface="Courier New" panose="02070309020205020404" pitchFamily="49" charset="0"/>
              <a:buChar char="o"/>
            </a:pPr>
            <a:r>
              <a:rPr lang="en-US" dirty="0" smtClean="0">
                <a:solidFill>
                  <a:srgbClr val="00B0F0"/>
                </a:solidFill>
                <a:latin typeface="Andalus" panose="02020603050405020304" pitchFamily="18" charset="-78"/>
                <a:cs typeface="Andalus" panose="02020603050405020304" pitchFamily="18" charset="-78"/>
              </a:rPr>
              <a:t>There were many different factors incorporated in political reform. </a:t>
            </a:r>
          </a:p>
          <a:p>
            <a:pPr marL="285750" indent="-285750">
              <a:buFont typeface="Courier New" panose="02070309020205020404" pitchFamily="49" charset="0"/>
              <a:buChar char="o"/>
            </a:pPr>
            <a:r>
              <a:rPr lang="en-US" dirty="0" smtClean="0">
                <a:solidFill>
                  <a:srgbClr val="00B0F0"/>
                </a:solidFill>
                <a:latin typeface="Andalus" panose="02020603050405020304" pitchFamily="18" charset="-78"/>
                <a:cs typeface="Andalus" panose="02020603050405020304" pitchFamily="18" charset="-78"/>
              </a:rPr>
              <a:t>The Muckrakers were the first to begin the reform, they committed to expose scandals, corruption and injustice to the public. </a:t>
            </a:r>
          </a:p>
          <a:p>
            <a:pPr marL="285750" indent="-285750">
              <a:buFont typeface="Wingdings"/>
              <a:buChar char="à"/>
            </a:pPr>
            <a:r>
              <a:rPr lang="en-US" dirty="0" smtClean="0">
                <a:solidFill>
                  <a:srgbClr val="00B0F0"/>
                </a:solidFill>
                <a:latin typeface="Andalus" panose="02020603050405020304" pitchFamily="18" charset="-78"/>
                <a:cs typeface="Andalus" panose="02020603050405020304" pitchFamily="18" charset="-78"/>
                <a:sym typeface="Wingdings" panose="05000000000000000000" pitchFamily="2" charset="2"/>
              </a:rPr>
              <a:t>Unveiling the corruption in politics </a:t>
            </a:r>
          </a:p>
          <a:p>
            <a:pPr marL="285750" indent="-285750">
              <a:buFont typeface="Courier New" panose="02070309020205020404" pitchFamily="49" charset="0"/>
              <a:buChar char="o"/>
            </a:pPr>
            <a:r>
              <a:rPr lang="en-US" dirty="0" smtClean="0">
                <a:solidFill>
                  <a:srgbClr val="00B0F0"/>
                </a:solidFill>
                <a:latin typeface="Andalus" panose="02020603050405020304" pitchFamily="18" charset="-78"/>
                <a:cs typeface="Andalus" panose="02020603050405020304" pitchFamily="18" charset="-78"/>
                <a:sym typeface="Wingdings" panose="05000000000000000000" pitchFamily="2" charset="2"/>
              </a:rPr>
              <a:t>The American people benefited more</a:t>
            </a:r>
          </a:p>
          <a:p>
            <a:pPr marL="285750" indent="-285750">
              <a:buFont typeface="Wingdings"/>
              <a:buChar char="à"/>
            </a:pPr>
            <a:r>
              <a:rPr lang="en-US" dirty="0" smtClean="0">
                <a:solidFill>
                  <a:srgbClr val="00B0F0"/>
                </a:solidFill>
                <a:latin typeface="Andalus" panose="02020603050405020304" pitchFamily="18" charset="-78"/>
                <a:cs typeface="Andalus" panose="02020603050405020304" pitchFamily="18" charset="-78"/>
                <a:sym typeface="Wingdings" panose="05000000000000000000" pitchFamily="2" charset="2"/>
              </a:rPr>
              <a:t>Citizens were given direct access in terms of voting, for the passage of legislation. </a:t>
            </a:r>
          </a:p>
          <a:p>
            <a:pPr marL="285750" indent="-285750">
              <a:buFont typeface="Courier New" panose="02070309020205020404" pitchFamily="49" charset="0"/>
              <a:buChar char="o"/>
            </a:pPr>
            <a:r>
              <a:rPr lang="en-US" dirty="0" smtClean="0">
                <a:solidFill>
                  <a:srgbClr val="00B0F0"/>
                </a:solidFill>
                <a:latin typeface="Andalus" panose="02020603050405020304" pitchFamily="18" charset="-78"/>
                <a:cs typeface="Andalus" panose="02020603050405020304" pitchFamily="18" charset="-78"/>
                <a:sym typeface="Wingdings" panose="05000000000000000000" pitchFamily="2" charset="2"/>
              </a:rPr>
              <a:t>New welfare legislation was enacted</a:t>
            </a:r>
          </a:p>
          <a:p>
            <a:pPr marL="285750" indent="-285750">
              <a:buFont typeface="Wingdings"/>
              <a:buChar char="à"/>
            </a:pPr>
            <a:r>
              <a:rPr lang="en-US" dirty="0" smtClean="0">
                <a:solidFill>
                  <a:srgbClr val="00B0F0"/>
                </a:solidFill>
                <a:latin typeface="Andalus" panose="02020603050405020304" pitchFamily="18" charset="-78"/>
                <a:cs typeface="Andalus" panose="02020603050405020304" pitchFamily="18" charset="-78"/>
                <a:sym typeface="Wingdings" panose="05000000000000000000" pitchFamily="2" charset="2"/>
              </a:rPr>
              <a:t>Incapable people received benefits from the government which include food and shelter. </a:t>
            </a:r>
          </a:p>
          <a:p>
            <a:pPr marL="285750" indent="-285750">
              <a:buFont typeface="Courier New" panose="02070309020205020404" pitchFamily="49" charset="0"/>
              <a:buChar char="o"/>
            </a:pPr>
            <a:r>
              <a:rPr lang="en-US" dirty="0" smtClean="0">
                <a:solidFill>
                  <a:srgbClr val="00B0F0"/>
                </a:solidFill>
                <a:latin typeface="Andalus" panose="02020603050405020304" pitchFamily="18" charset="-78"/>
                <a:cs typeface="Andalus" panose="02020603050405020304" pitchFamily="18" charset="-78"/>
                <a:sym typeface="Wingdings" panose="05000000000000000000" pitchFamily="2" charset="2"/>
              </a:rPr>
              <a:t>The 17</a:t>
            </a:r>
            <a:r>
              <a:rPr lang="en-US" baseline="30000" dirty="0" smtClean="0">
                <a:solidFill>
                  <a:srgbClr val="00B0F0"/>
                </a:solidFill>
                <a:latin typeface="Andalus" panose="02020603050405020304" pitchFamily="18" charset="-78"/>
                <a:cs typeface="Andalus" panose="02020603050405020304" pitchFamily="18" charset="-78"/>
                <a:sym typeface="Wingdings" panose="05000000000000000000" pitchFamily="2" charset="2"/>
              </a:rPr>
              <a:t>th</a:t>
            </a:r>
            <a:r>
              <a:rPr lang="en-US" dirty="0" smtClean="0">
                <a:solidFill>
                  <a:srgbClr val="00B0F0"/>
                </a:solidFill>
                <a:latin typeface="Andalus" panose="02020603050405020304" pitchFamily="18" charset="-78"/>
                <a:cs typeface="Andalus" panose="02020603050405020304" pitchFamily="18" charset="-78"/>
                <a:sym typeface="Wingdings" panose="05000000000000000000" pitchFamily="2" charset="2"/>
              </a:rPr>
              <a:t> Amendment</a:t>
            </a:r>
          </a:p>
          <a:p>
            <a:r>
              <a:rPr lang="en-US" dirty="0" smtClean="0">
                <a:solidFill>
                  <a:srgbClr val="00B0F0"/>
                </a:solidFill>
                <a:latin typeface="Andalus" panose="02020603050405020304" pitchFamily="18" charset="-78"/>
                <a:cs typeface="Andalus" panose="02020603050405020304" pitchFamily="18" charset="-78"/>
                <a:sym typeface="Wingdings" panose="05000000000000000000" pitchFamily="2" charset="2"/>
              </a:rPr>
              <a:t> The direct election of senators based on the popular vote of the people. </a:t>
            </a:r>
          </a:p>
          <a:p>
            <a:pPr marL="285750" indent="-285750">
              <a:buFont typeface="Wingdings"/>
              <a:buChar char="à"/>
            </a:pPr>
            <a:endParaRPr lang="en-US" dirty="0">
              <a:solidFill>
                <a:srgbClr val="00B0F0"/>
              </a:solidFill>
              <a:latin typeface="Andalus" panose="02020603050405020304" pitchFamily="18" charset="-78"/>
              <a:cs typeface="Andalus" panose="02020603050405020304" pitchFamily="18" charset="-78"/>
              <a:sym typeface="Wingdings" panose="05000000000000000000" pitchFamily="2" charset="2"/>
            </a:endParaRPr>
          </a:p>
          <a:p>
            <a:pPr marL="285750" indent="-285750">
              <a:buFont typeface="Courier New" panose="02070309020205020404" pitchFamily="49" charset="0"/>
              <a:buChar char="o"/>
            </a:pPr>
            <a:r>
              <a:rPr lang="en-US" b="1" dirty="0" smtClean="0">
                <a:solidFill>
                  <a:srgbClr val="00B0F0"/>
                </a:solidFill>
                <a:latin typeface="Andalus" panose="02020603050405020304" pitchFamily="18" charset="-78"/>
                <a:cs typeface="Andalus" panose="02020603050405020304" pitchFamily="18" charset="-78"/>
                <a:sym typeface="Wingdings" panose="05000000000000000000" pitchFamily="2" charset="2"/>
              </a:rPr>
              <a:t>Today</a:t>
            </a:r>
            <a:r>
              <a:rPr lang="en-US" dirty="0" smtClean="0">
                <a:solidFill>
                  <a:srgbClr val="00B0F0"/>
                </a:solidFill>
                <a:latin typeface="Andalus" panose="02020603050405020304" pitchFamily="18" charset="-78"/>
                <a:cs typeface="Andalus" panose="02020603050405020304" pitchFamily="18" charset="-78"/>
                <a:sym typeface="Wingdings" panose="05000000000000000000" pitchFamily="2" charset="2"/>
              </a:rPr>
              <a:t>: People have the right to vote directly for who they want. The government provides help and aid to those in need. Corruption is no longer a secret, it is exposed and addressed. </a:t>
            </a:r>
            <a:endParaRPr lang="en-US" dirty="0">
              <a:solidFill>
                <a:srgbClr val="00B0F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902973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838200" y="365125"/>
            <a:ext cx="4137212" cy="6219166"/>
          </a:xfrm>
          <a:prstGeom prst="rect">
            <a:avLst/>
          </a:prstGeom>
          <a:ln w="228600" cap="sq" cmpd="thickThin">
            <a:solidFill>
              <a:srgbClr val="000000"/>
            </a:solidFill>
            <a:prstDash val="solid"/>
            <a:miter lim="800000"/>
          </a:ln>
          <a:effectLst>
            <a:innerShdw blurRad="76200">
              <a:srgbClr val="000000"/>
            </a:innerShdw>
          </a:effectLst>
        </p:spPr>
      </p:pic>
      <p:sp>
        <p:nvSpPr>
          <p:cNvPr id="2" name="Title 1"/>
          <p:cNvSpPr>
            <a:spLocks noGrp="1"/>
          </p:cNvSpPr>
          <p:nvPr>
            <p:ph type="title"/>
          </p:nvPr>
        </p:nvSpPr>
        <p:spPr>
          <a:xfrm>
            <a:off x="5983940" y="443753"/>
            <a:ext cx="4713793" cy="1066800"/>
          </a:xfrm>
        </p:spPr>
        <p:txBody>
          <a:bodyPr/>
          <a:lstStyle/>
          <a:p>
            <a:pPr algn="r"/>
            <a:r>
              <a:rPr lang="en-US" dirty="0" smtClean="0">
                <a:solidFill>
                  <a:srgbClr val="FF0066"/>
                </a:solidFill>
                <a:latin typeface="Andalus" panose="02020603050405020304" pitchFamily="18" charset="-78"/>
                <a:cs typeface="Andalus" panose="02020603050405020304" pitchFamily="18" charset="-78"/>
              </a:rPr>
              <a:t>Women’s Rights</a:t>
            </a:r>
            <a:endParaRPr lang="en-US" dirty="0">
              <a:solidFill>
                <a:srgbClr val="FF0066"/>
              </a:solidFill>
              <a:latin typeface="Andalus" panose="02020603050405020304" pitchFamily="18" charset="-78"/>
              <a:cs typeface="Andalus" panose="02020603050405020304" pitchFamily="18" charset="-78"/>
            </a:endParaRPr>
          </a:p>
        </p:txBody>
      </p:sp>
      <p:sp>
        <p:nvSpPr>
          <p:cNvPr id="5" name="Rectangle 4"/>
          <p:cNvSpPr/>
          <p:nvPr/>
        </p:nvSpPr>
        <p:spPr>
          <a:xfrm>
            <a:off x="838200" y="6584291"/>
            <a:ext cx="6096000" cy="261610"/>
          </a:xfrm>
          <a:prstGeom prst="rect">
            <a:avLst/>
          </a:prstGeom>
        </p:spPr>
        <p:txBody>
          <a:bodyPr>
            <a:spAutoFit/>
          </a:bodyPr>
          <a:lstStyle/>
          <a:p>
            <a:r>
              <a:rPr lang="en-US" sz="1100" dirty="0" smtClean="0"/>
              <a:t>http://24.media.tumblr.com/tumblr_lqd3a2eqgS1qekd4ho1_500.jpg</a:t>
            </a:r>
            <a:endParaRPr lang="en-US" sz="1100" dirty="0"/>
          </a:p>
        </p:txBody>
      </p:sp>
      <p:sp>
        <p:nvSpPr>
          <p:cNvPr id="6" name="TextBox 5"/>
          <p:cNvSpPr txBox="1"/>
          <p:nvPr/>
        </p:nvSpPr>
        <p:spPr>
          <a:xfrm>
            <a:off x="5378824" y="1932735"/>
            <a:ext cx="6414247" cy="3970318"/>
          </a:xfrm>
          <a:prstGeom prst="rect">
            <a:avLst/>
          </a:prstGeom>
          <a:noFill/>
        </p:spPr>
        <p:txBody>
          <a:bodyPr wrap="square" rtlCol="0">
            <a:spAutoFit/>
          </a:bodyPr>
          <a:lstStyle/>
          <a:p>
            <a:r>
              <a:rPr lang="en-US" dirty="0" smtClean="0">
                <a:solidFill>
                  <a:srgbClr val="FF0066"/>
                </a:solidFill>
                <a:latin typeface="Andalus" panose="02020603050405020304" pitchFamily="18" charset="-78"/>
                <a:cs typeface="Andalus" panose="02020603050405020304" pitchFamily="18" charset="-78"/>
                <a:sym typeface="Wingdings" panose="05000000000000000000" pitchFamily="2" charset="2"/>
              </a:rPr>
              <a:t> </a:t>
            </a:r>
            <a:r>
              <a:rPr lang="en-US" dirty="0" smtClean="0">
                <a:solidFill>
                  <a:srgbClr val="FF0066"/>
                </a:solidFill>
                <a:latin typeface="Andalus" panose="02020603050405020304" pitchFamily="18" charset="-78"/>
                <a:cs typeface="Andalus" panose="02020603050405020304" pitchFamily="18" charset="-78"/>
              </a:rPr>
              <a:t>“</a:t>
            </a:r>
            <a:r>
              <a:rPr lang="en-US" dirty="0" smtClean="0">
                <a:solidFill>
                  <a:srgbClr val="FF0066"/>
                </a:solidFill>
                <a:latin typeface="Andalus" panose="02020603050405020304" pitchFamily="18" charset="-78"/>
                <a:cs typeface="Andalus" panose="02020603050405020304" pitchFamily="18" charset="-78"/>
              </a:rPr>
              <a:t>New Women” </a:t>
            </a:r>
          </a:p>
          <a:p>
            <a:pPr marL="742950" lvl="1" indent="-285750">
              <a:buFont typeface="Courier New" panose="02070309020205020404" pitchFamily="49" charset="0"/>
              <a:buChar char="o"/>
            </a:pPr>
            <a:r>
              <a:rPr lang="en-US" dirty="0" smtClean="0">
                <a:solidFill>
                  <a:srgbClr val="FF0066"/>
                </a:solidFill>
                <a:latin typeface="Andalus" panose="02020603050405020304" pitchFamily="18" charset="-78"/>
                <a:cs typeface="Andalus" panose="02020603050405020304" pitchFamily="18" charset="-78"/>
              </a:rPr>
              <a:t>Began to change the role and position of women in society</a:t>
            </a:r>
          </a:p>
          <a:p>
            <a:pPr marL="742950" lvl="1" indent="-285750">
              <a:buFont typeface="Courier New" panose="02070309020205020404" pitchFamily="49" charset="0"/>
              <a:buChar char="o"/>
            </a:pPr>
            <a:r>
              <a:rPr lang="en-US" dirty="0" smtClean="0">
                <a:solidFill>
                  <a:srgbClr val="FF0066"/>
                </a:solidFill>
                <a:latin typeface="Andalus" panose="02020603050405020304" pitchFamily="18" charset="-78"/>
                <a:cs typeface="Andalus" panose="02020603050405020304" pitchFamily="18" charset="-78"/>
              </a:rPr>
              <a:t>Still oversaw the home but because of the various technologies that were developing, they also began to find things outside of the home in social and business positions</a:t>
            </a:r>
          </a:p>
          <a:p>
            <a:pPr marL="742950" lvl="1" indent="-285750">
              <a:buFont typeface="Courier New" panose="02070309020205020404" pitchFamily="49" charset="0"/>
              <a:buChar char="o"/>
            </a:pPr>
            <a:r>
              <a:rPr lang="en-US" dirty="0" smtClean="0">
                <a:solidFill>
                  <a:srgbClr val="FF0066"/>
                </a:solidFill>
                <a:latin typeface="Andalus" panose="02020603050405020304" pitchFamily="18" charset="-78"/>
                <a:cs typeface="Andalus" panose="02020603050405020304" pitchFamily="18" charset="-78"/>
              </a:rPr>
              <a:t>Women received the right to vote out of the women’s suffrage </a:t>
            </a:r>
            <a:r>
              <a:rPr lang="en-US" dirty="0" smtClean="0">
                <a:solidFill>
                  <a:srgbClr val="FF0066"/>
                </a:solidFill>
                <a:latin typeface="Andalus" panose="02020603050405020304" pitchFamily="18" charset="-78"/>
                <a:cs typeface="Andalus" panose="02020603050405020304" pitchFamily="18" charset="-78"/>
              </a:rPr>
              <a:t>movement. </a:t>
            </a:r>
          </a:p>
          <a:p>
            <a:pPr lvl="1"/>
            <a:endParaRPr lang="en-US" dirty="0" smtClean="0">
              <a:solidFill>
                <a:srgbClr val="FF0066"/>
              </a:solidFill>
              <a:latin typeface="Andalus" panose="02020603050405020304" pitchFamily="18" charset="-78"/>
              <a:cs typeface="Andalus" panose="02020603050405020304" pitchFamily="18" charset="-78"/>
            </a:endParaRPr>
          </a:p>
          <a:p>
            <a:pPr lvl="1"/>
            <a:r>
              <a:rPr lang="en-US" b="1" dirty="0" smtClean="0">
                <a:solidFill>
                  <a:srgbClr val="FF0066"/>
                </a:solidFill>
                <a:latin typeface="Andalus" panose="02020603050405020304" pitchFamily="18" charset="-78"/>
                <a:cs typeface="Andalus" panose="02020603050405020304" pitchFamily="18" charset="-78"/>
                <a:sym typeface="Wingdings" panose="05000000000000000000" pitchFamily="2" charset="2"/>
              </a:rPr>
              <a:t> </a:t>
            </a:r>
            <a:r>
              <a:rPr lang="en-US" b="1" dirty="0" smtClean="0">
                <a:solidFill>
                  <a:srgbClr val="FF0066"/>
                </a:solidFill>
                <a:latin typeface="Andalus" panose="02020603050405020304" pitchFamily="18" charset="-78"/>
                <a:cs typeface="Andalus" panose="02020603050405020304" pitchFamily="18" charset="-78"/>
              </a:rPr>
              <a:t>Today</a:t>
            </a:r>
            <a:r>
              <a:rPr lang="en-US" b="1" dirty="0">
                <a:solidFill>
                  <a:srgbClr val="FF0066"/>
                </a:solidFill>
                <a:latin typeface="Andalus" panose="02020603050405020304" pitchFamily="18" charset="-78"/>
                <a:cs typeface="Andalus" panose="02020603050405020304" pitchFamily="18" charset="-78"/>
              </a:rPr>
              <a:t>:</a:t>
            </a:r>
            <a:r>
              <a:rPr lang="en-US" dirty="0">
                <a:solidFill>
                  <a:srgbClr val="FF0066"/>
                </a:solidFill>
                <a:latin typeface="Andalus" panose="02020603050405020304" pitchFamily="18" charset="-78"/>
                <a:cs typeface="Andalus" panose="02020603050405020304" pitchFamily="18" charset="-78"/>
              </a:rPr>
              <a:t> Though many differences still exist in such issues as wages, the rights for women are equal to </a:t>
            </a:r>
            <a:r>
              <a:rPr lang="en-US" dirty="0" smtClean="0">
                <a:solidFill>
                  <a:srgbClr val="FF0066"/>
                </a:solidFill>
                <a:latin typeface="Andalus" panose="02020603050405020304" pitchFamily="18" charset="-78"/>
                <a:cs typeface="Andalus" panose="02020603050405020304" pitchFamily="18" charset="-78"/>
              </a:rPr>
              <a:t>men. Votes for women opened up the opportunity for women to become equal over time and to their role in society today. </a:t>
            </a:r>
            <a:endParaRPr lang="en-US" dirty="0">
              <a:solidFill>
                <a:srgbClr val="FF0066"/>
              </a:solidFill>
              <a:latin typeface="Andalus" panose="02020603050405020304" pitchFamily="18" charset="-78"/>
              <a:cs typeface="Andalus" panose="02020603050405020304" pitchFamily="18" charset="-78"/>
            </a:endParaRPr>
          </a:p>
          <a:p>
            <a:pPr marL="742950" lvl="1" indent="-285750">
              <a:buFont typeface="Courier New" panose="02070309020205020404" pitchFamily="49" charset="0"/>
              <a:buChar char="o"/>
            </a:pPr>
            <a:endParaRPr lang="en-US" dirty="0" smtClean="0">
              <a:solidFill>
                <a:srgbClr val="FF0066"/>
              </a:solidFill>
              <a:latin typeface="Andalus" panose="02020603050405020304" pitchFamily="18" charset="-78"/>
              <a:cs typeface="Andalus" panose="02020603050405020304" pitchFamily="18" charset="-78"/>
            </a:endParaRPr>
          </a:p>
          <a:p>
            <a:pPr lvl="1"/>
            <a:endParaRPr lang="en-US" dirty="0">
              <a:solidFill>
                <a:srgbClr val="FF0066"/>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513848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01706" y="900953"/>
            <a:ext cx="5741894" cy="5822575"/>
          </a:xfrm>
        </p:spPr>
        <p:txBody>
          <a:bodyPr>
            <a:normAutofit fontScale="92500" lnSpcReduction="10000"/>
          </a:bodyPr>
          <a:lstStyle/>
          <a:p>
            <a:pPr marL="285750" indent="-285750">
              <a:buFont typeface="Courier New" panose="02070309020205020404" pitchFamily="49" charset="0"/>
              <a:buChar char="o"/>
            </a:pPr>
            <a:r>
              <a:rPr lang="en-US" dirty="0" smtClean="0">
                <a:solidFill>
                  <a:srgbClr val="FF6600"/>
                </a:solidFill>
                <a:latin typeface="Andalus" panose="02020603050405020304" pitchFamily="18" charset="-78"/>
                <a:cs typeface="Andalus" panose="02020603050405020304" pitchFamily="18" charset="-78"/>
              </a:rPr>
              <a:t>The elimination of alcohol was seen as necessary by many progressives, to restore proper order to society. </a:t>
            </a:r>
          </a:p>
          <a:p>
            <a:pPr marL="285750" indent="-285750">
              <a:buFont typeface="Wingdings"/>
              <a:buChar char="à"/>
            </a:pPr>
            <a:r>
              <a:rPr lang="en-US" dirty="0" smtClean="0">
                <a:solidFill>
                  <a:srgbClr val="FF6600"/>
                </a:solidFill>
                <a:latin typeface="Andalus" panose="02020603050405020304" pitchFamily="18" charset="-78"/>
                <a:cs typeface="Andalus" panose="02020603050405020304" pitchFamily="18" charset="-78"/>
                <a:sym typeface="Wingdings" panose="05000000000000000000" pitchFamily="2" charset="2"/>
              </a:rPr>
              <a:t>Scares wages were being spent on alcohol.</a:t>
            </a:r>
          </a:p>
          <a:p>
            <a:pPr marL="285750" indent="-285750">
              <a:buFont typeface="Wingdings"/>
              <a:buChar char="à"/>
            </a:pPr>
            <a:r>
              <a:rPr lang="en-US" dirty="0" smtClean="0">
                <a:solidFill>
                  <a:srgbClr val="FF6600"/>
                </a:solidFill>
                <a:latin typeface="Andalus" panose="02020603050405020304" pitchFamily="18" charset="-78"/>
                <a:cs typeface="Andalus" panose="02020603050405020304" pitchFamily="18" charset="-78"/>
                <a:sym typeface="Wingdings" panose="05000000000000000000" pitchFamily="2" charset="2"/>
              </a:rPr>
              <a:t>Drunkenness was causing more violence and trouble within families. </a:t>
            </a:r>
            <a:r>
              <a:rPr lang="en-US" dirty="0" smtClean="0">
                <a:solidFill>
                  <a:srgbClr val="FF6600"/>
                </a:solidFill>
                <a:latin typeface="Andalus" panose="02020603050405020304" pitchFamily="18" charset="-78"/>
                <a:cs typeface="Andalus" panose="02020603050405020304" pitchFamily="18" charset="-78"/>
              </a:rPr>
              <a:t> </a:t>
            </a:r>
          </a:p>
          <a:p>
            <a:pPr marL="285750" indent="-285750">
              <a:buFont typeface="Wingdings"/>
              <a:buChar char="à"/>
            </a:pPr>
            <a:r>
              <a:rPr lang="en-US" dirty="0" smtClean="0">
                <a:solidFill>
                  <a:srgbClr val="FF6600"/>
                </a:solidFill>
                <a:latin typeface="Andalus" panose="02020603050405020304" pitchFamily="18" charset="-78"/>
                <a:cs typeface="Andalus" panose="02020603050405020304" pitchFamily="18" charset="-78"/>
              </a:rPr>
              <a:t>Employers saw alcohol as a harm to industry efficiency. </a:t>
            </a:r>
          </a:p>
          <a:p>
            <a:pPr marL="285750" indent="-285750">
              <a:buFont typeface="Courier New" panose="02070309020205020404" pitchFamily="49" charset="0"/>
              <a:buChar char="o"/>
            </a:pPr>
            <a:r>
              <a:rPr lang="en-US" dirty="0" smtClean="0">
                <a:solidFill>
                  <a:srgbClr val="FF6600"/>
                </a:solidFill>
                <a:latin typeface="Andalus" panose="02020603050405020304" pitchFamily="18" charset="-78"/>
                <a:cs typeface="Andalus" panose="02020603050405020304" pitchFamily="18" charset="-78"/>
              </a:rPr>
              <a:t>The movement was led by women and in 1893, The Anti-Saloon League joined in the action to abolish saloons. </a:t>
            </a:r>
          </a:p>
          <a:p>
            <a:pPr marL="285750" indent="-285750">
              <a:buFont typeface="Courier New" panose="02070309020205020404" pitchFamily="49" charset="0"/>
              <a:buChar char="o"/>
            </a:pPr>
            <a:r>
              <a:rPr lang="en-US" dirty="0" smtClean="0">
                <a:solidFill>
                  <a:srgbClr val="FF6600"/>
                </a:solidFill>
                <a:latin typeface="Andalus" panose="02020603050405020304" pitchFamily="18" charset="-78"/>
                <a:cs typeface="Andalus" panose="02020603050405020304" pitchFamily="18" charset="-78"/>
              </a:rPr>
              <a:t>Opposition came from immigrants &amp; working class votes who consumed the most alcohol. </a:t>
            </a:r>
          </a:p>
          <a:p>
            <a:pPr marL="285750" indent="-285750">
              <a:buFont typeface="Courier New" panose="02070309020205020404" pitchFamily="49" charset="0"/>
              <a:buChar char="o"/>
            </a:pPr>
            <a:r>
              <a:rPr lang="en-US" dirty="0" smtClean="0">
                <a:solidFill>
                  <a:srgbClr val="FF6600"/>
                </a:solidFill>
                <a:latin typeface="Andalus" panose="02020603050405020304" pitchFamily="18" charset="-78"/>
                <a:cs typeface="Andalus" panose="02020603050405020304" pitchFamily="18" charset="-78"/>
              </a:rPr>
              <a:t>Advocated began to strive for a national prohibition law. </a:t>
            </a:r>
          </a:p>
          <a:p>
            <a:pPr marL="285750" indent="-285750">
              <a:buFont typeface="Courier New" panose="02070309020205020404" pitchFamily="49" charset="0"/>
              <a:buChar char="o"/>
            </a:pPr>
            <a:r>
              <a:rPr lang="en-US" dirty="0" smtClean="0">
                <a:solidFill>
                  <a:srgbClr val="FF6600"/>
                </a:solidFill>
                <a:latin typeface="Andalus" panose="02020603050405020304" pitchFamily="18" charset="-78"/>
                <a:cs typeface="Andalus" panose="02020603050405020304" pitchFamily="18" charset="-78"/>
              </a:rPr>
              <a:t>The 18</a:t>
            </a:r>
            <a:r>
              <a:rPr lang="en-US" baseline="30000" dirty="0" smtClean="0">
                <a:solidFill>
                  <a:srgbClr val="FF6600"/>
                </a:solidFill>
                <a:latin typeface="Andalus" panose="02020603050405020304" pitchFamily="18" charset="-78"/>
                <a:cs typeface="Andalus" panose="02020603050405020304" pitchFamily="18" charset="-78"/>
              </a:rPr>
              <a:t>th</a:t>
            </a:r>
            <a:r>
              <a:rPr lang="en-US" dirty="0" smtClean="0">
                <a:solidFill>
                  <a:srgbClr val="FF6600"/>
                </a:solidFill>
                <a:latin typeface="Andalus" panose="02020603050405020304" pitchFamily="18" charset="-78"/>
                <a:cs typeface="Andalus" panose="02020603050405020304" pitchFamily="18" charset="-78"/>
              </a:rPr>
              <a:t> Amendment </a:t>
            </a:r>
          </a:p>
          <a:p>
            <a:r>
              <a:rPr lang="en-US" dirty="0" smtClean="0">
                <a:solidFill>
                  <a:srgbClr val="FF6600"/>
                </a:solidFill>
                <a:latin typeface="Andalus" panose="02020603050405020304" pitchFamily="18" charset="-78"/>
                <a:cs typeface="Andalus" panose="02020603050405020304" pitchFamily="18" charset="-78"/>
                <a:sym typeface="Wingdings" panose="05000000000000000000" pitchFamily="2" charset="2"/>
              </a:rPr>
              <a:t> </a:t>
            </a:r>
            <a:r>
              <a:rPr lang="en-US" b="1" dirty="0" smtClean="0">
                <a:solidFill>
                  <a:srgbClr val="FF6600"/>
                </a:solidFill>
                <a:latin typeface="Andalus" panose="02020603050405020304" pitchFamily="18" charset="-78"/>
                <a:cs typeface="Andalus" panose="02020603050405020304" pitchFamily="18" charset="-78"/>
                <a:sym typeface="Wingdings" panose="05000000000000000000" pitchFamily="2" charset="2"/>
              </a:rPr>
              <a:t>Today: </a:t>
            </a:r>
            <a:r>
              <a:rPr lang="en-US" dirty="0" smtClean="0">
                <a:solidFill>
                  <a:srgbClr val="FF6600"/>
                </a:solidFill>
                <a:latin typeface="Andalus" panose="02020603050405020304" pitchFamily="18" charset="-78"/>
                <a:cs typeface="Andalus" panose="02020603050405020304" pitchFamily="18" charset="-78"/>
                <a:sym typeface="Wingdings" panose="05000000000000000000" pitchFamily="2" charset="2"/>
              </a:rPr>
              <a:t>Alcohol can still be and is a major problem in society. There have been actions and efforts taken against it to prevent harm and maintain efficiency in certain environments. There are many in favor of alcohol and just as many against it in today’s society. </a:t>
            </a:r>
            <a:endParaRPr lang="en-US" b="1" dirty="0">
              <a:solidFill>
                <a:srgbClr val="FF6600"/>
              </a:solidFill>
              <a:latin typeface="Andalus" panose="02020603050405020304" pitchFamily="18" charset="-78"/>
              <a:cs typeface="Andalus" panose="02020603050405020304" pitchFamily="18" charset="-78"/>
            </a:endParaRPr>
          </a:p>
        </p:txBody>
      </p:sp>
      <p:sp>
        <p:nvSpPr>
          <p:cNvPr id="3" name="Title 2"/>
          <p:cNvSpPr>
            <a:spLocks noGrp="1"/>
          </p:cNvSpPr>
          <p:nvPr>
            <p:ph type="title"/>
          </p:nvPr>
        </p:nvSpPr>
        <p:spPr>
          <a:xfrm>
            <a:off x="1545665" y="-121023"/>
            <a:ext cx="3012887" cy="1066800"/>
          </a:xfrm>
        </p:spPr>
        <p:txBody>
          <a:bodyPr/>
          <a:lstStyle/>
          <a:p>
            <a:r>
              <a:rPr lang="en-US" dirty="0" smtClean="0">
                <a:solidFill>
                  <a:srgbClr val="FF6600"/>
                </a:solidFill>
                <a:latin typeface="Andalus" panose="02020603050405020304" pitchFamily="18" charset="-78"/>
                <a:cs typeface="Andalus" panose="02020603050405020304" pitchFamily="18" charset="-78"/>
              </a:rPr>
              <a:t>Temperance </a:t>
            </a:r>
            <a:endParaRPr lang="en-US" dirty="0">
              <a:solidFill>
                <a:srgbClr val="FF6600"/>
              </a:solidFill>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9978" y="1232289"/>
            <a:ext cx="5464833" cy="4415476"/>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4"/>
          <p:cNvSpPr/>
          <p:nvPr/>
        </p:nvSpPr>
        <p:spPr>
          <a:xfrm>
            <a:off x="6214359" y="5996952"/>
            <a:ext cx="5316070" cy="276999"/>
          </a:xfrm>
          <a:prstGeom prst="rect">
            <a:avLst/>
          </a:prstGeom>
        </p:spPr>
        <p:txBody>
          <a:bodyPr wrap="square">
            <a:spAutoFit/>
          </a:bodyPr>
          <a:lstStyle/>
          <a:p>
            <a:r>
              <a:rPr lang="en-US" sz="1200" dirty="0"/>
              <a:t>http://cdm15330.contentdm.oclc.org/cdm/ref/collection/p15330coll22/id/19330</a:t>
            </a:r>
          </a:p>
        </p:txBody>
      </p:sp>
    </p:spTree>
    <p:extLst>
      <p:ext uri="{BB962C8B-B14F-4D97-AF65-F5344CB8AC3E}">
        <p14:creationId xmlns:p14="http://schemas.microsoft.com/office/powerpoint/2010/main" val="1388062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37729" y="820271"/>
            <a:ext cx="5486401" cy="6037729"/>
          </a:xfrm>
        </p:spPr>
        <p:txBody>
          <a:bodyPr>
            <a:normAutofit fontScale="92500" lnSpcReduction="20000"/>
          </a:bodyPr>
          <a:lstStyle/>
          <a:p>
            <a:pPr marL="285750" indent="-285750">
              <a:buFont typeface="Courier New" panose="02070309020205020404" pitchFamily="49" charset="0"/>
              <a:buChar char="o"/>
            </a:pPr>
            <a:r>
              <a:rPr lang="en-US" dirty="0" smtClean="0">
                <a:solidFill>
                  <a:srgbClr val="92D050"/>
                </a:solidFill>
                <a:latin typeface="Andalus" panose="02020603050405020304" pitchFamily="18" charset="-78"/>
                <a:cs typeface="Andalus" panose="02020603050405020304" pitchFamily="18" charset="-78"/>
              </a:rPr>
              <a:t>During the 1920s, Immigration to the U.S. increased greatly.  </a:t>
            </a:r>
          </a:p>
          <a:p>
            <a:pPr marL="285750" indent="-285750">
              <a:buFont typeface="Courier New" panose="02070309020205020404" pitchFamily="49" charset="0"/>
              <a:buChar char="o"/>
            </a:pPr>
            <a:r>
              <a:rPr lang="en-US" dirty="0" smtClean="0">
                <a:solidFill>
                  <a:srgbClr val="92D050"/>
                </a:solidFill>
                <a:latin typeface="Andalus" panose="02020603050405020304" pitchFamily="18" charset="-78"/>
                <a:cs typeface="Andalus" panose="02020603050405020304" pitchFamily="18" charset="-78"/>
                <a:sym typeface="Wingdings" panose="05000000000000000000" pitchFamily="2" charset="2"/>
              </a:rPr>
              <a:t>Social problems were created with immigration. </a:t>
            </a:r>
          </a:p>
          <a:p>
            <a:pPr marL="285750" indent="-285750">
              <a:buFont typeface="Wingdings"/>
              <a:buChar char="à"/>
            </a:pPr>
            <a:r>
              <a:rPr lang="en-US" dirty="0" smtClean="0">
                <a:solidFill>
                  <a:srgbClr val="92D050"/>
                </a:solidFill>
                <a:latin typeface="Andalus" panose="02020603050405020304" pitchFamily="18" charset="-78"/>
                <a:cs typeface="Andalus" panose="02020603050405020304" pitchFamily="18" charset="-78"/>
                <a:sym typeface="Wingdings" panose="05000000000000000000" pitchFamily="2" charset="2"/>
              </a:rPr>
              <a:t>Some believed the best way to resolve those problems was to allow the immigrants to integrate and adapt to society. </a:t>
            </a:r>
          </a:p>
          <a:p>
            <a:pPr marL="285750" indent="-285750">
              <a:buFont typeface="Courier New" panose="02070309020205020404" pitchFamily="49" charset="0"/>
              <a:buChar char="o"/>
            </a:pPr>
            <a:r>
              <a:rPr lang="en-US" dirty="0" smtClean="0">
                <a:solidFill>
                  <a:srgbClr val="92D050"/>
                </a:solidFill>
                <a:latin typeface="Andalus" panose="02020603050405020304" pitchFamily="18" charset="-78"/>
                <a:cs typeface="Andalus" panose="02020603050405020304" pitchFamily="18" charset="-78"/>
                <a:sym typeface="Wingdings" panose="05000000000000000000" pitchFamily="2" charset="2"/>
              </a:rPr>
              <a:t>Many immigrants came from non-English speaking countries, which made it even more difficult for them to adapt. </a:t>
            </a:r>
          </a:p>
          <a:p>
            <a:pPr marL="285750" indent="-285750">
              <a:buFont typeface="Courier New" panose="02070309020205020404" pitchFamily="49" charset="0"/>
              <a:buChar char="o"/>
            </a:pPr>
            <a:r>
              <a:rPr lang="en-US" dirty="0" err="1" smtClean="0">
                <a:solidFill>
                  <a:srgbClr val="92D050"/>
                </a:solidFill>
                <a:latin typeface="Andalus" panose="02020603050405020304" pitchFamily="18" charset="-78"/>
                <a:cs typeface="Andalus" panose="02020603050405020304" pitchFamily="18" charset="-78"/>
                <a:sym typeface="Wingdings" panose="05000000000000000000" pitchFamily="2" charset="2"/>
              </a:rPr>
              <a:t>Eugenices</a:t>
            </a:r>
            <a:r>
              <a:rPr lang="en-US" dirty="0" smtClean="0">
                <a:solidFill>
                  <a:srgbClr val="92D050"/>
                </a:solidFill>
                <a:latin typeface="Andalus" panose="02020603050405020304" pitchFamily="18" charset="-78"/>
                <a:cs typeface="Andalus" panose="02020603050405020304" pitchFamily="18" charset="-78"/>
                <a:sym typeface="Wingdings" panose="05000000000000000000" pitchFamily="2" charset="2"/>
              </a:rPr>
              <a:t> emerged</a:t>
            </a:r>
          </a:p>
          <a:p>
            <a:pPr marL="285750" indent="-285750">
              <a:buFont typeface="Wingdings"/>
              <a:buChar char="à"/>
            </a:pPr>
            <a:r>
              <a:rPr lang="en-US" dirty="0" smtClean="0">
                <a:solidFill>
                  <a:srgbClr val="92D050"/>
                </a:solidFill>
                <a:latin typeface="Andalus" panose="02020603050405020304" pitchFamily="18" charset="-78"/>
                <a:cs typeface="Andalus" panose="02020603050405020304" pitchFamily="18" charset="-78"/>
                <a:sym typeface="Wingdings" panose="05000000000000000000" pitchFamily="2" charset="2"/>
              </a:rPr>
              <a:t>With the focus on how American society was becoming polluted with racial diversity. </a:t>
            </a:r>
          </a:p>
          <a:p>
            <a:pPr marL="285750" indent="-285750">
              <a:buFont typeface="Courier New" panose="02070309020205020404" pitchFamily="49" charset="0"/>
              <a:buChar char="o"/>
            </a:pPr>
            <a:r>
              <a:rPr lang="en-US" dirty="0" smtClean="0">
                <a:solidFill>
                  <a:srgbClr val="92D050"/>
                </a:solidFill>
                <a:latin typeface="Andalus" panose="02020603050405020304" pitchFamily="18" charset="-78"/>
                <a:cs typeface="Andalus" panose="02020603050405020304" pitchFamily="18" charset="-78"/>
                <a:sym typeface="Wingdings" panose="05000000000000000000" pitchFamily="2" charset="2"/>
              </a:rPr>
              <a:t>Nativism </a:t>
            </a:r>
          </a:p>
          <a:p>
            <a:pPr marL="285750" indent="-285750">
              <a:buFont typeface="Wingdings"/>
              <a:buChar char="à"/>
            </a:pPr>
            <a:r>
              <a:rPr lang="en-US" dirty="0" smtClean="0">
                <a:solidFill>
                  <a:srgbClr val="92D050"/>
                </a:solidFill>
                <a:latin typeface="Andalus" panose="02020603050405020304" pitchFamily="18" charset="-78"/>
                <a:cs typeface="Andalus" panose="02020603050405020304" pitchFamily="18" charset="-78"/>
                <a:sym typeface="Wingdings" panose="05000000000000000000" pitchFamily="2" charset="2"/>
              </a:rPr>
              <a:t>Some believed that immigrants should not have come to the U.S.; they are taking advantage of American opportunities that American citizens should have.</a:t>
            </a:r>
          </a:p>
          <a:p>
            <a:pPr marL="285750" indent="-285750">
              <a:buFont typeface="Courier New" panose="02070309020205020404" pitchFamily="49" charset="0"/>
              <a:buChar char="o"/>
            </a:pPr>
            <a:r>
              <a:rPr lang="en-US" b="1" dirty="0" smtClean="0">
                <a:solidFill>
                  <a:srgbClr val="92D050"/>
                </a:solidFill>
                <a:latin typeface="Andalus" panose="02020603050405020304" pitchFamily="18" charset="-78"/>
                <a:cs typeface="Andalus" panose="02020603050405020304" pitchFamily="18" charset="-78"/>
                <a:sym typeface="Wingdings" panose="05000000000000000000" pitchFamily="2" charset="2"/>
              </a:rPr>
              <a:t>Today</a:t>
            </a:r>
            <a:r>
              <a:rPr lang="en-US" dirty="0" smtClean="0">
                <a:solidFill>
                  <a:srgbClr val="92D050"/>
                </a:solidFill>
                <a:latin typeface="Andalus" panose="02020603050405020304" pitchFamily="18" charset="-78"/>
                <a:cs typeface="Andalus" panose="02020603050405020304" pitchFamily="18" charset="-78"/>
                <a:sym typeface="Wingdings" panose="05000000000000000000" pitchFamily="2" charset="2"/>
              </a:rPr>
              <a:t>: There are many immigration laws in place now, especially since the U.S. is such a land of desire and opportunity. Legislation is constantly being passed regarding immigrants and their rights as citizens in this country. </a:t>
            </a:r>
          </a:p>
          <a:p>
            <a:endParaRPr lang="en-US" dirty="0">
              <a:solidFill>
                <a:srgbClr val="92D050"/>
              </a:solidFill>
              <a:latin typeface="Andalus" panose="02020603050405020304" pitchFamily="18" charset="-78"/>
              <a:cs typeface="Andalus" panose="02020603050405020304" pitchFamily="18" charset="-78"/>
            </a:endParaRPr>
          </a:p>
        </p:txBody>
      </p:sp>
      <p:sp>
        <p:nvSpPr>
          <p:cNvPr id="3" name="Title 2"/>
          <p:cNvSpPr>
            <a:spLocks noGrp="1"/>
          </p:cNvSpPr>
          <p:nvPr>
            <p:ph type="title"/>
          </p:nvPr>
        </p:nvSpPr>
        <p:spPr>
          <a:xfrm>
            <a:off x="7261412" y="-247377"/>
            <a:ext cx="3436322" cy="1066800"/>
          </a:xfrm>
        </p:spPr>
        <p:txBody>
          <a:bodyPr/>
          <a:lstStyle/>
          <a:p>
            <a:r>
              <a:rPr lang="en-US" dirty="0" smtClean="0">
                <a:solidFill>
                  <a:srgbClr val="92D050"/>
                </a:solidFill>
                <a:latin typeface="Andalus" panose="02020603050405020304" pitchFamily="18" charset="-78"/>
                <a:cs typeface="Andalus" panose="02020603050405020304" pitchFamily="18" charset="-78"/>
              </a:rPr>
              <a:t>Immigration </a:t>
            </a:r>
            <a:endParaRPr lang="en-US" dirty="0">
              <a:solidFill>
                <a:srgbClr val="92D050"/>
              </a:solidFill>
              <a:latin typeface="Andalus" panose="02020603050405020304" pitchFamily="18" charset="-78"/>
              <a:cs typeface="Andalus" panose="02020603050405020304" pitchFamily="18"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492" y="286023"/>
            <a:ext cx="3846462" cy="288748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608414" y="3446039"/>
            <a:ext cx="1576137" cy="276999"/>
          </a:xfrm>
          <a:prstGeom prst="rect">
            <a:avLst/>
          </a:prstGeom>
        </p:spPr>
        <p:txBody>
          <a:bodyPr wrap="none">
            <a:spAutoFit/>
          </a:bodyPr>
          <a:lstStyle/>
          <a:p>
            <a:r>
              <a:rPr lang="en-US" sz="1200" dirty="0"/>
              <a:t>www.maxwell.syr.edu</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251" y="3964507"/>
            <a:ext cx="3368944" cy="257076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63888" y="6611488"/>
            <a:ext cx="1787669" cy="276999"/>
          </a:xfrm>
          <a:prstGeom prst="rect">
            <a:avLst/>
          </a:prstGeom>
        </p:spPr>
        <p:txBody>
          <a:bodyPr wrap="none">
            <a:spAutoFit/>
          </a:bodyPr>
          <a:lstStyle/>
          <a:p>
            <a:r>
              <a:rPr lang="en-US" sz="1200" dirty="0"/>
              <a:t>forum.paradoxplaza.com</a:t>
            </a:r>
          </a:p>
        </p:txBody>
      </p:sp>
    </p:spTree>
    <p:extLst>
      <p:ext uri="{BB962C8B-B14F-4D97-AF65-F5344CB8AC3E}">
        <p14:creationId xmlns:p14="http://schemas.microsoft.com/office/powerpoint/2010/main" val="3449357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69901" y="1463040"/>
            <a:ext cx="5406464" cy="5208892"/>
          </a:xfrm>
        </p:spPr>
        <p:txBody>
          <a:bodyPr>
            <a:normAutofit lnSpcReduction="10000"/>
          </a:bodyPr>
          <a:lstStyle/>
          <a:p>
            <a:pPr marL="285750" indent="-285750">
              <a:buFont typeface="Courier New" panose="02070309020205020404" pitchFamily="49" charset="0"/>
              <a:buChar char="o"/>
            </a:pPr>
            <a:r>
              <a:rPr lang="en-US" dirty="0" smtClean="0">
                <a:solidFill>
                  <a:srgbClr val="FFFF00"/>
                </a:solidFill>
                <a:latin typeface="Andalus" panose="02020603050405020304" pitchFamily="18" charset="-78"/>
                <a:cs typeface="Andalus" panose="02020603050405020304" pitchFamily="18" charset="-78"/>
              </a:rPr>
              <a:t>One major business reform passed was the Pure Food &amp; Drug act in 1906. </a:t>
            </a:r>
          </a:p>
          <a:p>
            <a:pPr marL="285750" indent="-285750">
              <a:buFont typeface="Wingdings"/>
              <a:buChar char="à"/>
            </a:pPr>
            <a:r>
              <a:rPr lang="en-US" dirty="0" smtClean="0">
                <a:solidFill>
                  <a:srgbClr val="FFFF00"/>
                </a:solidFill>
                <a:latin typeface="Andalus" panose="02020603050405020304" pitchFamily="18" charset="-78"/>
                <a:cs typeface="Andalus" panose="02020603050405020304" pitchFamily="18" charset="-78"/>
                <a:sym typeface="Wingdings" panose="05000000000000000000" pitchFamily="2" charset="2"/>
              </a:rPr>
              <a:t>The Federal law required inspection of all meats.</a:t>
            </a:r>
          </a:p>
          <a:p>
            <a:pPr marL="285750" indent="-285750">
              <a:buFont typeface="Wingdings"/>
              <a:buChar char="à"/>
            </a:pPr>
            <a:r>
              <a:rPr lang="en-US" dirty="0" smtClean="0">
                <a:solidFill>
                  <a:srgbClr val="FFFF00"/>
                </a:solidFill>
                <a:latin typeface="Andalus" panose="02020603050405020304" pitchFamily="18" charset="-78"/>
                <a:cs typeface="Andalus" panose="02020603050405020304" pitchFamily="18" charset="-78"/>
                <a:sym typeface="Wingdings" panose="05000000000000000000" pitchFamily="2" charset="2"/>
              </a:rPr>
              <a:t>It also forbid the manufacture and sale of products and poisonous medicines. </a:t>
            </a:r>
            <a:r>
              <a:rPr lang="en-US" dirty="0" smtClean="0">
                <a:solidFill>
                  <a:srgbClr val="FFFF00"/>
                </a:solidFill>
                <a:latin typeface="Andalus" panose="02020603050405020304" pitchFamily="18" charset="-78"/>
                <a:cs typeface="Andalus" panose="02020603050405020304" pitchFamily="18" charset="-78"/>
              </a:rPr>
              <a:t> </a:t>
            </a:r>
          </a:p>
          <a:p>
            <a:pPr marL="285750" indent="-285750">
              <a:buFont typeface="Courier New" panose="02070309020205020404" pitchFamily="49" charset="0"/>
              <a:buChar char="o"/>
            </a:pPr>
            <a:r>
              <a:rPr lang="en-US" dirty="0" smtClean="0">
                <a:solidFill>
                  <a:srgbClr val="FFFF00"/>
                </a:solidFill>
                <a:latin typeface="Andalus" panose="02020603050405020304" pitchFamily="18" charset="-78"/>
                <a:cs typeface="Andalus" panose="02020603050405020304" pitchFamily="18" charset="-78"/>
              </a:rPr>
              <a:t>Specific drugs needed to labeled on products; including alcohol, cocaine, heroin, morphine and cannabis. </a:t>
            </a:r>
          </a:p>
          <a:p>
            <a:pPr marL="285750" indent="-285750">
              <a:buFont typeface="Courier New" panose="02070309020205020404" pitchFamily="49" charset="0"/>
              <a:buChar char="o"/>
            </a:pPr>
            <a:r>
              <a:rPr lang="en-US" dirty="0" smtClean="0">
                <a:solidFill>
                  <a:srgbClr val="FFFF00"/>
                </a:solidFill>
                <a:latin typeface="Andalus" panose="02020603050405020304" pitchFamily="18" charset="-78"/>
                <a:cs typeface="Andalus" panose="02020603050405020304" pitchFamily="18" charset="-78"/>
              </a:rPr>
              <a:t>The initial movement was to label products properly, but then turned it focus to removing and prohibiting products and medicines that were harmful. </a:t>
            </a:r>
          </a:p>
          <a:p>
            <a:r>
              <a:rPr lang="en-US" dirty="0" smtClean="0">
                <a:solidFill>
                  <a:srgbClr val="FFFF00"/>
                </a:solidFill>
                <a:latin typeface="Andalus" panose="02020603050405020304" pitchFamily="18" charset="-78"/>
                <a:cs typeface="Andalus" panose="02020603050405020304" pitchFamily="18" charset="-78"/>
                <a:sym typeface="Wingdings" panose="05000000000000000000" pitchFamily="2" charset="2"/>
              </a:rPr>
              <a:t> </a:t>
            </a:r>
            <a:r>
              <a:rPr lang="en-US" b="1" dirty="0" smtClean="0">
                <a:solidFill>
                  <a:srgbClr val="FFFF00"/>
                </a:solidFill>
                <a:latin typeface="Andalus" panose="02020603050405020304" pitchFamily="18" charset="-78"/>
                <a:cs typeface="Andalus" panose="02020603050405020304" pitchFamily="18" charset="-78"/>
                <a:sym typeface="Wingdings" panose="05000000000000000000" pitchFamily="2" charset="2"/>
              </a:rPr>
              <a:t>Today</a:t>
            </a:r>
            <a:r>
              <a:rPr lang="en-US" dirty="0" smtClean="0">
                <a:solidFill>
                  <a:srgbClr val="FFFF00"/>
                </a:solidFill>
                <a:latin typeface="Andalus" panose="02020603050405020304" pitchFamily="18" charset="-78"/>
                <a:cs typeface="Andalus" panose="02020603050405020304" pitchFamily="18" charset="-78"/>
                <a:sym typeface="Wingdings" panose="05000000000000000000" pitchFamily="2" charset="2"/>
              </a:rPr>
              <a:t>: The Food &amp; Drug Administration (FDA) continues this procedure today. They monitor all foods and drugs, which first need to be cleared and passed as FDA certified. </a:t>
            </a:r>
            <a:endParaRPr lang="en-US" dirty="0">
              <a:solidFill>
                <a:srgbClr val="FFFF00"/>
              </a:solidFill>
              <a:latin typeface="Andalus" panose="02020603050405020304" pitchFamily="18" charset="-78"/>
              <a:cs typeface="Andalus" panose="02020603050405020304" pitchFamily="18" charset="-78"/>
            </a:endParaRPr>
          </a:p>
        </p:txBody>
      </p:sp>
      <p:sp>
        <p:nvSpPr>
          <p:cNvPr id="3" name="Title 2"/>
          <p:cNvSpPr>
            <a:spLocks noGrp="1"/>
          </p:cNvSpPr>
          <p:nvPr>
            <p:ph type="title"/>
          </p:nvPr>
        </p:nvSpPr>
        <p:spPr>
          <a:xfrm>
            <a:off x="469901" y="228600"/>
            <a:ext cx="4007970" cy="1066800"/>
          </a:xfrm>
        </p:spPr>
        <p:txBody>
          <a:bodyPr/>
          <a:lstStyle/>
          <a:p>
            <a:r>
              <a:rPr lang="en-US" dirty="0" smtClean="0">
                <a:solidFill>
                  <a:srgbClr val="FFFF00"/>
                </a:solidFill>
                <a:latin typeface="Andalus" panose="02020603050405020304" pitchFamily="18" charset="-78"/>
                <a:cs typeface="Andalus" panose="02020603050405020304" pitchFamily="18" charset="-78"/>
              </a:rPr>
              <a:t>Business Reform </a:t>
            </a:r>
            <a:endParaRPr lang="en-US" dirty="0">
              <a:solidFill>
                <a:srgbClr val="FFFF00"/>
              </a:solidFill>
              <a:latin typeface="Andalus" panose="02020603050405020304" pitchFamily="18" charset="-78"/>
              <a:cs typeface="Andalus" panose="02020603050405020304" pitchFamily="18"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3459" y="302508"/>
            <a:ext cx="1446131" cy="199683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239197" y="-36337"/>
            <a:ext cx="1074653" cy="369332"/>
          </a:xfrm>
          <a:prstGeom prst="rect">
            <a:avLst/>
          </a:prstGeom>
        </p:spPr>
        <p:txBody>
          <a:bodyPr wrap="none">
            <a:spAutoFit/>
          </a:bodyPr>
          <a:lstStyle/>
          <a:p>
            <a:r>
              <a:rPr lang="en-US" sz="1200" dirty="0"/>
              <a:t>www.fda.gov</a:t>
            </a:r>
            <a:r>
              <a:rPr lang="en-US" dirty="0"/>
              <a:t>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7007" y="2669191"/>
            <a:ext cx="3379036" cy="377414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133400" y="6487266"/>
            <a:ext cx="1286250" cy="369332"/>
          </a:xfrm>
          <a:prstGeom prst="rect">
            <a:avLst/>
          </a:prstGeom>
        </p:spPr>
        <p:txBody>
          <a:bodyPr wrap="none">
            <a:spAutoFit/>
          </a:bodyPr>
          <a:lstStyle/>
          <a:p>
            <a:r>
              <a:rPr lang="en-US" sz="1200" dirty="0"/>
              <a:t>en.wikipedia.org</a:t>
            </a:r>
            <a:r>
              <a:rPr lang="en-US" dirty="0"/>
              <a:t> </a:t>
            </a:r>
          </a:p>
        </p:txBody>
      </p:sp>
    </p:spTree>
    <p:extLst>
      <p:ext uri="{BB962C8B-B14F-4D97-AF65-F5344CB8AC3E}">
        <p14:creationId xmlns:p14="http://schemas.microsoft.com/office/powerpoint/2010/main" val="701345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10000"/>
          </a:bodyPr>
          <a:lstStyle/>
          <a:p>
            <a:r>
              <a:rPr lang="en-US" dirty="0"/>
              <a:t>"Immigrants in the Progressive Era - American Memory Timeline- Classroom Presentation | Teacher Resources - Library of Congress." </a:t>
            </a:r>
            <a:r>
              <a:rPr lang="en-US" i="1" dirty="0"/>
              <a:t>Immigrants in the Progressive Era - American Memory Timeline- Classroom Presentation | Teacher Resources - Library of Congress</a:t>
            </a:r>
            <a:r>
              <a:rPr lang="en-US" dirty="0"/>
              <a:t>. </a:t>
            </a:r>
            <a:r>
              <a:rPr lang="en-US" dirty="0" err="1"/>
              <a:t>N.p</a:t>
            </a:r>
            <a:r>
              <a:rPr lang="en-US" dirty="0"/>
              <a:t>., </a:t>
            </a:r>
            <a:r>
              <a:rPr lang="en-US" dirty="0" err="1"/>
              <a:t>n.d.</a:t>
            </a:r>
            <a:r>
              <a:rPr lang="en-US" dirty="0"/>
              <a:t> Web. 09 Mar. 2014. &lt;http://www.loc.gov/teachers/classroommaterials/presentationsandactivities/presentations/timeline/progress/immigrnt/&gt;.</a:t>
            </a:r>
          </a:p>
          <a:p>
            <a:r>
              <a:rPr lang="en-US" dirty="0"/>
              <a:t>"Progressive Era: 1890â1920s: Progressive Political Reform." </a:t>
            </a:r>
            <a:r>
              <a:rPr lang="en-US" i="1" dirty="0"/>
              <a:t>Poster of Roosevelt and Johnson</a:t>
            </a:r>
            <a:r>
              <a:rPr lang="en-US" dirty="0"/>
              <a:t>. </a:t>
            </a:r>
            <a:r>
              <a:rPr lang="en-US" dirty="0" err="1"/>
              <a:t>N.p</a:t>
            </a:r>
            <a:r>
              <a:rPr lang="en-US" dirty="0"/>
              <a:t>., </a:t>
            </a:r>
            <a:r>
              <a:rPr lang="en-US" dirty="0" err="1"/>
              <a:t>n.d.</a:t>
            </a:r>
            <a:r>
              <a:rPr lang="en-US" dirty="0"/>
              <a:t> Web. 10 Mar. 2014. &lt;http://museumca.org/picturethis/pictures/poster-roosevelt-and-johnson&gt;.</a:t>
            </a:r>
          </a:p>
          <a:p>
            <a:r>
              <a:rPr lang="en-US" dirty="0"/>
              <a:t>"Progressive Era: 1890â1920s: Progressive Political Reform." </a:t>
            </a:r>
            <a:r>
              <a:rPr lang="en-US" i="1" dirty="0"/>
              <a:t>Progressive Era: 1890â1920s: Progressive Political Reform</a:t>
            </a:r>
            <a:r>
              <a:rPr lang="en-US" dirty="0"/>
              <a:t>. </a:t>
            </a:r>
            <a:r>
              <a:rPr lang="en-US" dirty="0" err="1"/>
              <a:t>N.p</a:t>
            </a:r>
            <a:r>
              <a:rPr lang="en-US" dirty="0"/>
              <a:t>., </a:t>
            </a:r>
            <a:r>
              <a:rPr lang="en-US" dirty="0" err="1"/>
              <a:t>n.d.</a:t>
            </a:r>
            <a:r>
              <a:rPr lang="en-US" dirty="0"/>
              <a:t> Web. 08 Mar. 2014. &lt;http://museumca.org/picturethis/timeline/progressive-era-1890-1920s/progressive-political-reform/info&gt;.</a:t>
            </a:r>
          </a:p>
          <a:p>
            <a:r>
              <a:rPr lang="en-US" dirty="0"/>
              <a:t>"Prohibition "bust"" </a:t>
            </a:r>
            <a:r>
              <a:rPr lang="en-US" i="1" dirty="0"/>
              <a:t>:: Western History</a:t>
            </a:r>
            <a:r>
              <a:rPr lang="en-US" dirty="0"/>
              <a:t>. </a:t>
            </a:r>
            <a:r>
              <a:rPr lang="en-US" dirty="0" err="1"/>
              <a:t>N.p</a:t>
            </a:r>
            <a:r>
              <a:rPr lang="en-US" dirty="0"/>
              <a:t>., </a:t>
            </a:r>
            <a:r>
              <a:rPr lang="en-US" dirty="0" err="1"/>
              <a:t>n.d.</a:t>
            </a:r>
            <a:r>
              <a:rPr lang="en-US" dirty="0"/>
              <a:t> Web. 10 Mar. 2014. &lt;http://cdm15330.contentdm.oclc.org/cdm/ref/collection/p15330coll22/id/19330&gt;.</a:t>
            </a:r>
          </a:p>
          <a:p>
            <a:r>
              <a:rPr lang="en-US" dirty="0"/>
              <a:t>"Prohibition in the Progressive Era - American Memory Timeline- Classroom Presentation | Teacher Resources - Library of Congress." </a:t>
            </a:r>
            <a:r>
              <a:rPr lang="en-US" i="1" dirty="0"/>
              <a:t>Prohibition in the Progressive Era - American Memory Timeline- Classroom Presentation | Teacher Resources - Library of Congress</a:t>
            </a:r>
            <a:r>
              <a:rPr lang="en-US" dirty="0"/>
              <a:t>. </a:t>
            </a:r>
            <a:r>
              <a:rPr lang="en-US" dirty="0" err="1"/>
              <a:t>N.p</a:t>
            </a:r>
            <a:r>
              <a:rPr lang="en-US" dirty="0"/>
              <a:t>., </a:t>
            </a:r>
            <a:r>
              <a:rPr lang="en-US" dirty="0" err="1"/>
              <a:t>n.d.</a:t>
            </a:r>
            <a:r>
              <a:rPr lang="en-US" dirty="0"/>
              <a:t> Web. 09 Mar. 2014. &lt;http://www.loc.gov/teachers/classroommaterials/presentationsandactivities/presentations/timeline/progress/prohib/&gt;.</a:t>
            </a:r>
          </a:p>
          <a:p>
            <a:r>
              <a:rPr lang="en-US" dirty="0"/>
              <a:t>"Pure Food and Drug Act." </a:t>
            </a:r>
            <a:r>
              <a:rPr lang="en-US" i="1" dirty="0"/>
              <a:t>Princeton University</a:t>
            </a:r>
            <a:r>
              <a:rPr lang="en-US" dirty="0"/>
              <a:t>. </a:t>
            </a:r>
            <a:r>
              <a:rPr lang="en-US" dirty="0" err="1"/>
              <a:t>N.p</a:t>
            </a:r>
            <a:r>
              <a:rPr lang="en-US" dirty="0"/>
              <a:t>., </a:t>
            </a:r>
            <a:r>
              <a:rPr lang="en-US" dirty="0" err="1"/>
              <a:t>n.d.</a:t>
            </a:r>
            <a:r>
              <a:rPr lang="en-US" dirty="0"/>
              <a:t> Web. 08 Mar. 2014. &lt;http://www.princeton.edu/~achaney/tmve/wiki100k/docs/Pure_Food_and_Drug_Act.html&gt;.</a:t>
            </a:r>
          </a:p>
          <a:p>
            <a:endParaRPr lang="en-US" dirty="0"/>
          </a:p>
        </p:txBody>
      </p:sp>
      <p:sp>
        <p:nvSpPr>
          <p:cNvPr id="3" name="Title 2"/>
          <p:cNvSpPr>
            <a:spLocks noGrp="1"/>
          </p:cNvSpPr>
          <p:nvPr>
            <p:ph type="title"/>
          </p:nvPr>
        </p:nvSpPr>
        <p:spPr/>
        <p:txBody>
          <a:bodyPr/>
          <a:lstStyle/>
          <a:p>
            <a:r>
              <a:rPr lang="en-US" dirty="0" smtClean="0">
                <a:latin typeface="Andalus" panose="02020603050405020304" pitchFamily="18" charset="-78"/>
                <a:cs typeface="Andalus" panose="02020603050405020304" pitchFamily="18" charset="-78"/>
              </a:rPr>
              <a:t>Works Cited </a:t>
            </a:r>
            <a:endParaRPr lang="en-US"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0812071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241</TotalTime>
  <Words>688</Words>
  <Application>Microsoft Office PowerPoint</Application>
  <PresentationFormat>Custom</PresentationFormat>
  <Paragraphs>62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Mylar</vt:lpstr>
      <vt:lpstr>Picturing the   Progressive Era </vt:lpstr>
      <vt:lpstr>Political Reform </vt:lpstr>
      <vt:lpstr>Women’s Rights</vt:lpstr>
      <vt:lpstr>Temperance </vt:lpstr>
      <vt:lpstr>Immigration </vt:lpstr>
      <vt:lpstr>Business Reform </vt:lpstr>
      <vt:lpstr>Works Cited </vt:lpstr>
    </vt:vector>
  </TitlesOfParts>
  <Company>East Haddam Board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Progressivism</dc:title>
  <dc:creator>Caley Millen-Pigliucci</dc:creator>
  <cp:lastModifiedBy>Sylena</cp:lastModifiedBy>
  <cp:revision>27</cp:revision>
  <dcterms:created xsi:type="dcterms:W3CDTF">2014-02-26T13:22:18Z</dcterms:created>
  <dcterms:modified xsi:type="dcterms:W3CDTF">2014-03-10T23:35:45Z</dcterms:modified>
</cp:coreProperties>
</file>